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8468F5C-CD0A-4F79-8E0D-D236CAF3EF0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6" name="CustomShape 9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9" name="CustomShape 9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2" name="CustomShape 6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5" name="CustomShape 7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08" name="CustomShape 7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1" name="CustomShape 8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7" name="CustomShape 3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0" name="CustomShape 5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2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9" name="CustomShape 2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2" name="CustomShape 100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5" name="CustomShape 10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8" name="CustomShape 15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1" name="CustomShape 3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4" name="CustomShape 135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47" name="CustomShape 114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50" name="CustomShape 12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53" name="CustomShape 14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6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4" name="CustomShape 4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7" name="CustomShape 50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0" name="CustomShape 6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3" name="CustomShape 56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520" cy="12535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520" cy="125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3520" cy="53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3520" cy="533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3520" cy="533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</a:t>
            </a:r>
            <a:r>
              <a:rPr b="0" lang="en-US" sz="4400" spc="-1" strike="noStrike">
                <a:latin typeface="Arial"/>
              </a:rPr>
              <a:t>ic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150000"/>
            <a:ext cx="9713520" cy="12535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b72f4400ed2493c1c440010add46ca1a726200f7/AprendizadoMaquina/T&#243;pico%2001-%20Introdu&#231;&#227;o/T&#243;pico_01_Introdu&#231;&#227;o_Scikit_Lear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33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40000" y="4680000"/>
            <a:ext cx="9173520" cy="25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94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Como se envolver com I.A na graduação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3" name="CustomShape 95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96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97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Os professores do curso possuem pesquisas em variados tópicos com publicações no estado da arte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Multimodal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Dígitos, Palavras, Documentos Históricos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Gênero Musical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Detecção de Fraude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Sistemas de Recomendação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Linguagem Natural 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Imagens Médicas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Projetos PIBIC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8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7" name="CustomShape 90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91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9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 e Genêro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8307360" cy="40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64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2" name="CustomShape 65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66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68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846360" y="2340000"/>
            <a:ext cx="7971120" cy="121752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2340000" y="3780000"/>
            <a:ext cx="4857480" cy="287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6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8" name="CustomShape 70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71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7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Digitos, Palavras, Documentos Históricos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7197480" cy="122220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1432440" y="3623400"/>
            <a:ext cx="3605040" cy="303408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rcRect l="0" t="0" r="0" b="12497"/>
          <a:stretch/>
        </p:blipFill>
        <p:spPr>
          <a:xfrm>
            <a:off x="5940000" y="5400000"/>
            <a:ext cx="3539880" cy="12571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5940000" y="3420000"/>
            <a:ext cx="3245040" cy="202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74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6" name="CustomShape 75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CustomShape 76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77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Genêro Musical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249" name="Google Shape;610;p28" descr=""/>
          <p:cNvPicPr/>
          <p:nvPr/>
        </p:nvPicPr>
        <p:blipFill>
          <a:blip r:embed="rId1"/>
          <a:stretch/>
        </p:blipFill>
        <p:spPr>
          <a:xfrm>
            <a:off x="1080000" y="2160000"/>
            <a:ext cx="8263080" cy="179748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611;p28" descr=""/>
          <p:cNvPicPr/>
          <p:nvPr/>
        </p:nvPicPr>
        <p:blipFill>
          <a:blip r:embed="rId2"/>
          <a:stretch/>
        </p:blipFill>
        <p:spPr>
          <a:xfrm>
            <a:off x="1080000" y="4113000"/>
            <a:ext cx="3384720" cy="272448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612;p28" descr=""/>
          <p:cNvPicPr/>
          <p:nvPr/>
        </p:nvPicPr>
        <p:blipFill>
          <a:blip r:embed="rId3"/>
          <a:stretch/>
        </p:blipFill>
        <p:spPr>
          <a:xfrm>
            <a:off x="5039280" y="4113000"/>
            <a:ext cx="4269240" cy="242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7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3" name="CustomShape 80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81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8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1869120" y="1620000"/>
            <a:ext cx="6588360" cy="166392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180000" y="3280680"/>
            <a:ext cx="4933080" cy="319680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5236200" y="4140000"/>
            <a:ext cx="4481280" cy="179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Bibliotecas e Ferramentas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0" name="Imagem 110" descr=""/>
          <p:cNvPicPr/>
          <p:nvPr/>
        </p:nvPicPr>
        <p:blipFill>
          <a:blip r:embed="rId1"/>
          <a:stretch/>
        </p:blipFill>
        <p:spPr>
          <a:xfrm>
            <a:off x="2462400" y="1841040"/>
            <a:ext cx="5271840" cy="1995480"/>
          </a:xfrm>
          <a:prstGeom prst="rect">
            <a:avLst/>
          </a:prstGeom>
          <a:ln w="0">
            <a:noFill/>
          </a:ln>
        </p:spPr>
      </p:pic>
      <p:pic>
        <p:nvPicPr>
          <p:cNvPr id="261" name="Imagem 111" descr=""/>
          <p:cNvPicPr/>
          <p:nvPr/>
        </p:nvPicPr>
        <p:blipFill>
          <a:blip r:embed="rId2"/>
          <a:stretch/>
        </p:blipFill>
        <p:spPr>
          <a:xfrm>
            <a:off x="2834640" y="4140000"/>
            <a:ext cx="4150080" cy="1988640"/>
          </a:xfrm>
          <a:prstGeom prst="rect">
            <a:avLst/>
          </a:prstGeom>
          <a:ln w="0"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29"/>
          <p:cNvSpPr/>
          <p:nvPr/>
        </p:nvSpPr>
        <p:spPr>
          <a:xfrm>
            <a:off x="360000" y="333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Conceitos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5" name="CustomShape 30"/>
          <p:cNvSpPr/>
          <p:nvPr/>
        </p:nvSpPr>
        <p:spPr>
          <a:xfrm>
            <a:off x="540000" y="4680000"/>
            <a:ext cx="9173520" cy="25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CustomShape 15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1944000" y="1582200"/>
            <a:ext cx="6297480" cy="52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476000" y="1834920"/>
            <a:ext cx="7039080" cy="476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en-US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a Aprendizagem de Máquina</a:t>
            </a:r>
            <a:endParaRPr b="0" lang="en-US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 Básicos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045160" y="3960000"/>
            <a:ext cx="6132960" cy="185580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2016720" y="5508720"/>
            <a:ext cx="268920" cy="268920"/>
          </a:xfrm>
          <a:prstGeom prst="ellipse">
            <a:avLst/>
          </a:prstGeom>
          <a:solidFill>
            <a:srgbClr val="00a9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>
            <a:off x="3886200" y="3886200"/>
            <a:ext cx="4800600" cy="22860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1800" spc="-1" strike="noStrike">
                <a:latin typeface="Arial"/>
              </a:rPr>
              <a:t>A ser </a:t>
            </a:r>
            <a:r>
              <a:rPr b="0" lang="en-US" sz="1800" spc="-1" strike="noStrike">
                <a:latin typeface="Arial"/>
              </a:rPr>
              <a:t>defini</a:t>
            </a:r>
            <a:r>
              <a:rPr b="0" lang="en-US" sz="1800" spc="-1" strike="noStrike">
                <a:latin typeface="Arial"/>
              </a:rPr>
              <a:t>do…..</a:t>
            </a:r>
            <a:r>
              <a:rPr b="0" lang="en-US" sz="1800" spc="-1" strike="noStrike"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6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8" name="CustomShape 17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18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Tradicional (~1950 … ~2010)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 (~2010 …. Hoje)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80" name="Imagem 3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698960" cy="1434240"/>
          </a:xfrm>
          <a:prstGeom prst="rect">
            <a:avLst/>
          </a:prstGeom>
          <a:ln w="0">
            <a:noFill/>
          </a:ln>
        </p:spPr>
      </p:pic>
      <p:pic>
        <p:nvPicPr>
          <p:cNvPr id="281" name="Imagem 4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698960" cy="1434240"/>
          </a:xfrm>
          <a:prstGeom prst="rect">
            <a:avLst/>
          </a:prstGeom>
          <a:ln w="0">
            <a:noFill/>
          </a:ln>
        </p:spPr>
      </p:pic>
      <p:sp>
        <p:nvSpPr>
          <p:cNvPr id="282" name="CustomShape 1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20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2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5" name="CustomShape 23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24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87" name="CustomShape 25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26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89" name=""/>
          <p:cNvGrpSpPr/>
          <p:nvPr/>
        </p:nvGrpSpPr>
        <p:grpSpPr>
          <a:xfrm>
            <a:off x="2906280" y="1800000"/>
            <a:ext cx="5731200" cy="4664520"/>
            <a:chOff x="2906280" y="1800000"/>
            <a:chExt cx="5731200" cy="4664520"/>
          </a:xfrm>
        </p:grpSpPr>
        <p:pic>
          <p:nvPicPr>
            <p:cNvPr id="290" name="" descr=""/>
            <p:cNvPicPr/>
            <p:nvPr/>
          </p:nvPicPr>
          <p:blipFill>
            <a:blip r:embed="rId1"/>
            <a:stretch/>
          </p:blipFill>
          <p:spPr>
            <a:xfrm>
              <a:off x="2906280" y="1800000"/>
              <a:ext cx="5731200" cy="4664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1" name=""/>
            <p:cNvSpPr/>
            <p:nvPr/>
          </p:nvSpPr>
          <p:spPr>
            <a:xfrm>
              <a:off x="7200000" y="4560120"/>
              <a:ext cx="1231200" cy="1197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Maths &amp; Statistics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Data Visualization</a:t>
              </a:r>
              <a:endParaRPr b="0" lang="en-US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en-US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EDA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292" name="CustomShape 28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Temas Emergentes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Big Data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Data Science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84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Quando usar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CustomShape 85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86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96" name="CustomShape 87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8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99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Representação do problema não é linearmente separável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solução não é determinística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260000" y="2736000"/>
            <a:ext cx="7557480" cy="392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0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1" name="CustomShape 10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2" name="CustomShape 103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03" name="CustomShape 10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105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106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rcRect l="0" t="0" r="0" b="9125"/>
          <a:stretch/>
        </p:blipFill>
        <p:spPr>
          <a:xfrm>
            <a:off x="293400" y="2714040"/>
            <a:ext cx="2584080" cy="26834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7" name=""/>
          <p:cNvGraphicFramePr/>
          <p:nvPr/>
        </p:nvGraphicFramePr>
        <p:xfrm rot="10800000">
          <a:off x="-3504960" y="-2827080"/>
          <a:ext cx="6473520" cy="457344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183320"/>
                <a:gridCol w="1141560"/>
                <a:gridCol w="1144800"/>
                <a:gridCol w="132768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Focinho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Branco/Cinza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Branco/Preta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Achatado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Pug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Chihuahua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Beagle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Preta/Caramelo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Yorkshire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Pastor Alemão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596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Branco/Caramelo/Preta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Labrador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5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9" name="CustomShape 153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0" name="CustomShape 154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11" name="CustomShape 155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156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CustomShape 157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Terminologias Básicas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graphicFrame>
        <p:nvGraphicFramePr>
          <p:cNvPr id="314" name=""/>
          <p:cNvGraphicFramePr/>
          <p:nvPr/>
        </p:nvGraphicFramePr>
        <p:xfrm rot="10800000">
          <a:off x="-4878360" y="2873880"/>
          <a:ext cx="6976080" cy="103104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740240"/>
                <a:gridCol w="1212120"/>
                <a:gridCol w="1414440"/>
                <a:gridCol w="93312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Focinho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3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Branco/Cinza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15" name=""/>
          <p:cNvSpPr/>
          <p:nvPr/>
        </p:nvSpPr>
        <p:spPr>
          <a:xfrm flipV="1" rot="5430600">
            <a:off x="5121720" y="889920"/>
            <a:ext cx="176760" cy="557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 flipV="1" rot="5430600">
            <a:off x="8617680" y="3327120"/>
            <a:ext cx="176760" cy="73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 flipV="1" rot="16222800">
            <a:off x="5501880" y="1730160"/>
            <a:ext cx="176760" cy="683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4237920" y="3195360"/>
            <a:ext cx="29750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Vetor de Características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8208000" y="3240000"/>
            <a:ext cx="107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425480" y="5220000"/>
            <a:ext cx="25938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Amostra / Instância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1701360" y="4342320"/>
            <a:ext cx="357480" cy="17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2" name="" descr=""/>
          <p:cNvPicPr/>
          <p:nvPr/>
        </p:nvPicPr>
        <p:blipFill>
          <a:blip r:embed="rId1"/>
          <a:srcRect l="2561" t="11677" r="69469" b="63850"/>
          <a:stretch/>
        </p:blipFill>
        <p:spPr>
          <a:xfrm>
            <a:off x="711360" y="3802320"/>
            <a:ext cx="1077480" cy="107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3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Tipos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4" name="CustomShape 33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34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26" name="CustomShape 35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CustomShape 36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37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900000" y="1980000"/>
            <a:ext cx="8093520" cy="435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2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Supervisionado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1" name="CustomShape 130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2" name="CustomShape 131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33" name="CustomShape 13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4" name="CustomShape 13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CustomShape 13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Anotados 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ou Regressão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grpSp>
        <p:nvGrpSpPr>
          <p:cNvPr id="336" name=""/>
          <p:cNvGrpSpPr/>
          <p:nvPr/>
        </p:nvGrpSpPr>
        <p:grpSpPr>
          <a:xfrm>
            <a:off x="548640" y="2935440"/>
            <a:ext cx="5766480" cy="3182040"/>
            <a:chOff x="548640" y="2935440"/>
            <a:chExt cx="5766480" cy="3182040"/>
          </a:xfrm>
        </p:grpSpPr>
        <p:pic>
          <p:nvPicPr>
            <p:cNvPr id="337" name="" descr=""/>
            <p:cNvPicPr/>
            <p:nvPr/>
          </p:nvPicPr>
          <p:blipFill>
            <a:blip r:embed="rId1"/>
            <a:stretch/>
          </p:blipFill>
          <p:spPr>
            <a:xfrm>
              <a:off x="556920" y="2935440"/>
              <a:ext cx="5758200" cy="2489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8" name=""/>
            <p:cNvSpPr/>
            <p:nvPr/>
          </p:nvSpPr>
          <p:spPr>
            <a:xfrm>
              <a:off x="548640" y="4530600"/>
              <a:ext cx="1526040" cy="676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Base Anotada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9" name=""/>
            <p:cNvSpPr/>
            <p:nvPr/>
          </p:nvSpPr>
          <p:spPr>
            <a:xfrm>
              <a:off x="2130840" y="5441040"/>
              <a:ext cx="1864080" cy="676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Amostra de Teste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5760360" y="4320000"/>
            <a:ext cx="3969000" cy="225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08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Não-Supervisionado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2" name="CustomShape 109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3" name="CustomShape 110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44" name="CustomShape 111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CustomShape 11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CustomShape 113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Não Anotados 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Agrupamento (Clustering)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grpSp>
        <p:nvGrpSpPr>
          <p:cNvPr id="347" name=""/>
          <p:cNvGrpSpPr/>
          <p:nvPr/>
        </p:nvGrpSpPr>
        <p:grpSpPr>
          <a:xfrm>
            <a:off x="548280" y="2935440"/>
            <a:ext cx="5766480" cy="3182040"/>
            <a:chOff x="548280" y="2935440"/>
            <a:chExt cx="5766480" cy="3182040"/>
          </a:xfrm>
        </p:grpSpPr>
        <p:pic>
          <p:nvPicPr>
            <p:cNvPr id="348" name="" descr=""/>
            <p:cNvPicPr/>
            <p:nvPr/>
          </p:nvPicPr>
          <p:blipFill>
            <a:blip r:embed="rId1"/>
            <a:stretch/>
          </p:blipFill>
          <p:spPr>
            <a:xfrm>
              <a:off x="556560" y="2935440"/>
              <a:ext cx="5758200" cy="24897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9" name=""/>
            <p:cNvSpPr/>
            <p:nvPr/>
          </p:nvSpPr>
          <p:spPr>
            <a:xfrm>
              <a:off x="548280" y="4530600"/>
              <a:ext cx="1526040" cy="676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Base Não Anotada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50" name=""/>
            <p:cNvSpPr/>
            <p:nvPr/>
          </p:nvSpPr>
          <p:spPr>
            <a:xfrm>
              <a:off x="2130480" y="5441040"/>
              <a:ext cx="1864080" cy="676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Amostra de Teste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611280" y="3132000"/>
            <a:ext cx="1330200" cy="123516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3"/>
          <a:stretch/>
        </p:blipFill>
        <p:spPr>
          <a:xfrm>
            <a:off x="5729400" y="4090680"/>
            <a:ext cx="3988080" cy="220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15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por Reforço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54" name="CustomShape 116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5" name="CustomShape 117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56" name="CustomShape 118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CustomShape 119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8" name="CustomShape 120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precisa de dados anotados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Interação vs Recompensa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rcRect l="0" t="27470" r="0" b="6519"/>
          <a:stretch/>
        </p:blipFill>
        <p:spPr>
          <a:xfrm>
            <a:off x="986760" y="2988000"/>
            <a:ext cx="8158320" cy="32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36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Lets Code!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61" name="CustomShape 137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62" name="CustomShape 138"/>
          <p:cNvSpPr/>
          <p:nvPr/>
        </p:nvSpPr>
        <p:spPr>
          <a:xfrm>
            <a:off x="450000" y="18208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63" name="CustomShape 13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CustomShape 140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CustomShape 141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tutorial abaixo, vamos implementar um modelo utilizando o Scikit-Learn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366" name=""/>
          <p:cNvSpPr/>
          <p:nvPr/>
        </p:nvSpPr>
        <p:spPr>
          <a:xfrm>
            <a:off x="900000" y="2520000"/>
            <a:ext cx="56556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LINK: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Aula_01_Introdução_Scikit_Learn.ipynb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0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78" name="CustomShape 11"/>
          <p:cNvSpPr/>
          <p:nvPr/>
        </p:nvSpPr>
        <p:spPr>
          <a:xfrm>
            <a:off x="360000" y="162792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en-US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en-US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en-US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9" name="CustomShape 12"/>
          <p:cNvSpPr/>
          <p:nvPr/>
        </p:nvSpPr>
        <p:spPr>
          <a:xfrm>
            <a:off x="7560000" y="3216960"/>
            <a:ext cx="1501200" cy="894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80" name="Picture 3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1200" cy="1591920"/>
          </a:xfrm>
          <a:prstGeom prst="rect">
            <a:avLst/>
          </a:prstGeom>
          <a:ln w="0">
            <a:noFill/>
          </a:ln>
        </p:spPr>
      </p:pic>
      <p:sp>
        <p:nvSpPr>
          <p:cNvPr id="181" name="CustomShape 13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14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900000" y="4682520"/>
            <a:ext cx="4111920" cy="200844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5220000" y="4572000"/>
            <a:ext cx="4855680" cy="215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en-US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Conceitos, Definições, Modelos, Aplicações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Técnicas do Estado da Arte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e Provas Teóricas</a:t>
            </a:r>
            <a:endParaRPr b="0" lang="en-US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471960" y="1800000"/>
            <a:ext cx="9245520" cy="48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“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Tópico da Ciência da Computação cujo objetivo é desenvolver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soluções tecnológicas que simulam o raciocínio humano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, ou seja, a inteligência que é característica dos seres humanos.”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”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Máquinas podem pensar?” -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Alan Turing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 (1950)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IA passa a ser considerada ciência em 1956 (Dartmouth College, USA).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620000" y="3420000"/>
            <a:ext cx="3749400" cy="244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6" name="CustomShape 40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7" name="CustomShape 41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4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40920" y="2160000"/>
            <a:ext cx="4696560" cy="44298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5220000" y="2700000"/>
            <a:ext cx="4497480" cy="34556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01" name="CustomShape 44"/>
          <p:cNvSpPr/>
          <p:nvPr/>
        </p:nvSpPr>
        <p:spPr>
          <a:xfrm>
            <a:off x="282960" y="18165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45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3" name="CustomShape 46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47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4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49"/>
          <p:cNvSpPr/>
          <p:nvPr/>
        </p:nvSpPr>
        <p:spPr>
          <a:xfrm>
            <a:off x="282960" y="18165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540000" y="2700000"/>
            <a:ext cx="4460040" cy="341748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5267160" y="2700000"/>
            <a:ext cx="4090320" cy="344160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5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0" name="CustomShape 58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5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60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61"/>
          <p:cNvSpPr/>
          <p:nvPr/>
        </p:nvSpPr>
        <p:spPr>
          <a:xfrm>
            <a:off x="282960" y="18165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1080000" y="2271960"/>
            <a:ext cx="7680960" cy="3845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5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CustomShape 5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5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54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CustomShape 55"/>
          <p:cNvSpPr/>
          <p:nvPr/>
        </p:nvSpPr>
        <p:spPr>
          <a:xfrm>
            <a:off x="282960" y="18165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149840" y="2549160"/>
            <a:ext cx="7847640" cy="394092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63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conferências nacionais e internacionais, crescem discussões acerca da ética e moral no uso da I.A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176</TotalTime>
  <Application>LibreOffice/7.3.7.2$Linux_X86_64 LibreOffice_project/30$Build-2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2024-07-30T18:55:05Z</dcterms:modified>
  <cp:revision>17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